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4" r:id="rId9"/>
    <p:sldId id="265" r:id="rId10"/>
    <p:sldId id="263" r:id="rId11"/>
    <p:sldId id="262"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4592289F-C087-47E6-BA3E-CEA04B4A5E2C}"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08C258-65B4-4A3F-86DE-D48ABE49CF53}" type="slidenum">
              <a:rPr lang="ru-RU" smtClean="0"/>
              <a:t>‹#›</a:t>
            </a:fld>
            <a:endParaRPr lang="ru-RU"/>
          </a:p>
        </p:txBody>
      </p:sp>
    </p:spTree>
    <p:extLst>
      <p:ext uri="{BB962C8B-B14F-4D97-AF65-F5344CB8AC3E}">
        <p14:creationId xmlns:p14="http://schemas.microsoft.com/office/powerpoint/2010/main" val="901895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592289F-C087-47E6-BA3E-CEA04B4A5E2C}"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08C258-65B4-4A3F-86DE-D48ABE49CF53}" type="slidenum">
              <a:rPr lang="ru-RU" smtClean="0"/>
              <a:t>‹#›</a:t>
            </a:fld>
            <a:endParaRPr lang="ru-RU"/>
          </a:p>
        </p:txBody>
      </p:sp>
    </p:spTree>
    <p:extLst>
      <p:ext uri="{BB962C8B-B14F-4D97-AF65-F5344CB8AC3E}">
        <p14:creationId xmlns:p14="http://schemas.microsoft.com/office/powerpoint/2010/main" val="1760905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592289F-C087-47E6-BA3E-CEA04B4A5E2C}"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08C258-65B4-4A3F-86DE-D48ABE49CF53}" type="slidenum">
              <a:rPr lang="ru-RU" smtClean="0"/>
              <a:t>‹#›</a:t>
            </a:fld>
            <a:endParaRPr lang="ru-RU"/>
          </a:p>
        </p:txBody>
      </p:sp>
    </p:spTree>
    <p:extLst>
      <p:ext uri="{BB962C8B-B14F-4D97-AF65-F5344CB8AC3E}">
        <p14:creationId xmlns:p14="http://schemas.microsoft.com/office/powerpoint/2010/main" val="2224159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592289F-C087-47E6-BA3E-CEA04B4A5E2C}"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08C258-65B4-4A3F-86DE-D48ABE49CF53}" type="slidenum">
              <a:rPr lang="ru-RU" smtClean="0"/>
              <a:t>‹#›</a:t>
            </a:fld>
            <a:endParaRPr lang="ru-RU"/>
          </a:p>
        </p:txBody>
      </p:sp>
    </p:spTree>
    <p:extLst>
      <p:ext uri="{BB962C8B-B14F-4D97-AF65-F5344CB8AC3E}">
        <p14:creationId xmlns:p14="http://schemas.microsoft.com/office/powerpoint/2010/main" val="172697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4592289F-C087-47E6-BA3E-CEA04B4A5E2C}"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08C258-65B4-4A3F-86DE-D48ABE49CF53}" type="slidenum">
              <a:rPr lang="ru-RU" smtClean="0"/>
              <a:t>‹#›</a:t>
            </a:fld>
            <a:endParaRPr lang="ru-RU"/>
          </a:p>
        </p:txBody>
      </p:sp>
    </p:spTree>
    <p:extLst>
      <p:ext uri="{BB962C8B-B14F-4D97-AF65-F5344CB8AC3E}">
        <p14:creationId xmlns:p14="http://schemas.microsoft.com/office/powerpoint/2010/main" val="2229683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4592289F-C087-47E6-BA3E-CEA04B4A5E2C}" type="datetimeFigureOut">
              <a:rPr lang="ru-RU" smtClean="0"/>
              <a:t>08.02.2023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08C258-65B4-4A3F-86DE-D48ABE49CF53}" type="slidenum">
              <a:rPr lang="ru-RU" smtClean="0"/>
              <a:t>‹#›</a:t>
            </a:fld>
            <a:endParaRPr lang="ru-RU"/>
          </a:p>
        </p:txBody>
      </p:sp>
    </p:spTree>
    <p:extLst>
      <p:ext uri="{BB962C8B-B14F-4D97-AF65-F5344CB8AC3E}">
        <p14:creationId xmlns:p14="http://schemas.microsoft.com/office/powerpoint/2010/main" val="3097555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4592289F-C087-47E6-BA3E-CEA04B4A5E2C}" type="datetimeFigureOut">
              <a:rPr lang="ru-RU" smtClean="0"/>
              <a:t>08.02.2023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E08C258-65B4-4A3F-86DE-D48ABE49CF53}" type="slidenum">
              <a:rPr lang="ru-RU" smtClean="0"/>
              <a:t>‹#›</a:t>
            </a:fld>
            <a:endParaRPr lang="ru-RU"/>
          </a:p>
        </p:txBody>
      </p:sp>
    </p:spTree>
    <p:extLst>
      <p:ext uri="{BB962C8B-B14F-4D97-AF65-F5344CB8AC3E}">
        <p14:creationId xmlns:p14="http://schemas.microsoft.com/office/powerpoint/2010/main" val="2357445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4592289F-C087-47E6-BA3E-CEA04B4A5E2C}" type="datetimeFigureOut">
              <a:rPr lang="ru-RU" smtClean="0"/>
              <a:t>08.02.2023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E08C258-65B4-4A3F-86DE-D48ABE49CF53}" type="slidenum">
              <a:rPr lang="ru-RU" smtClean="0"/>
              <a:t>‹#›</a:t>
            </a:fld>
            <a:endParaRPr lang="ru-RU"/>
          </a:p>
        </p:txBody>
      </p:sp>
    </p:spTree>
    <p:extLst>
      <p:ext uri="{BB962C8B-B14F-4D97-AF65-F5344CB8AC3E}">
        <p14:creationId xmlns:p14="http://schemas.microsoft.com/office/powerpoint/2010/main" val="258531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592289F-C087-47E6-BA3E-CEA04B4A5E2C}" type="datetimeFigureOut">
              <a:rPr lang="ru-RU" smtClean="0"/>
              <a:t>08.02.2023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E08C258-65B4-4A3F-86DE-D48ABE49CF53}" type="slidenum">
              <a:rPr lang="ru-RU" smtClean="0"/>
              <a:t>‹#›</a:t>
            </a:fld>
            <a:endParaRPr lang="ru-RU"/>
          </a:p>
        </p:txBody>
      </p:sp>
    </p:spTree>
    <p:extLst>
      <p:ext uri="{BB962C8B-B14F-4D97-AF65-F5344CB8AC3E}">
        <p14:creationId xmlns:p14="http://schemas.microsoft.com/office/powerpoint/2010/main" val="115771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4592289F-C087-47E6-BA3E-CEA04B4A5E2C}" type="datetimeFigureOut">
              <a:rPr lang="ru-RU" smtClean="0"/>
              <a:t>08.02.2023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08C258-65B4-4A3F-86DE-D48ABE49CF53}" type="slidenum">
              <a:rPr lang="ru-RU" smtClean="0"/>
              <a:t>‹#›</a:t>
            </a:fld>
            <a:endParaRPr lang="ru-RU"/>
          </a:p>
        </p:txBody>
      </p:sp>
    </p:spTree>
    <p:extLst>
      <p:ext uri="{BB962C8B-B14F-4D97-AF65-F5344CB8AC3E}">
        <p14:creationId xmlns:p14="http://schemas.microsoft.com/office/powerpoint/2010/main" val="4260556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4592289F-C087-47E6-BA3E-CEA04B4A5E2C}" type="datetimeFigureOut">
              <a:rPr lang="ru-RU" smtClean="0"/>
              <a:t>08.02.2023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08C258-65B4-4A3F-86DE-D48ABE49CF53}" type="slidenum">
              <a:rPr lang="ru-RU" smtClean="0"/>
              <a:t>‹#›</a:t>
            </a:fld>
            <a:endParaRPr lang="ru-RU"/>
          </a:p>
        </p:txBody>
      </p:sp>
    </p:spTree>
    <p:extLst>
      <p:ext uri="{BB962C8B-B14F-4D97-AF65-F5344CB8AC3E}">
        <p14:creationId xmlns:p14="http://schemas.microsoft.com/office/powerpoint/2010/main" val="764506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92289F-C087-47E6-BA3E-CEA04B4A5E2C}" type="datetimeFigureOut">
              <a:rPr lang="ru-RU" smtClean="0"/>
              <a:t>08.02.2023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08C258-65B4-4A3F-86DE-D48ABE49CF53}" type="slidenum">
              <a:rPr lang="ru-RU" smtClean="0"/>
              <a:t>‹#›</a:t>
            </a:fld>
            <a:endParaRPr lang="ru-RU"/>
          </a:p>
        </p:txBody>
      </p:sp>
    </p:spTree>
    <p:extLst>
      <p:ext uri="{BB962C8B-B14F-4D97-AF65-F5344CB8AC3E}">
        <p14:creationId xmlns:p14="http://schemas.microsoft.com/office/powerpoint/2010/main" val="797999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2"/>
            <a:ext cx="9144000" cy="2763837"/>
          </a:xfrm>
        </p:spPr>
        <p:txBody>
          <a:bodyPr>
            <a:noAutofit/>
          </a:bodyPr>
          <a:lstStyle/>
          <a:p>
            <a:r>
              <a:rPr lang="en-US" sz="2400" dirty="0">
                <a:solidFill>
                  <a:srgbClr val="002060"/>
                </a:solidFill>
                <a:latin typeface="Times New Roman" panose="02020603050405020304" pitchFamily="18" charset="0"/>
                <a:cs typeface="Times New Roman" panose="02020603050405020304" pitchFamily="18" charset="0"/>
              </a:rPr>
              <a:t>Accuracy in writing. Abbreviations. Academic vocabulary. Types of writing. Grammar. Nouns. Adjectives. Verbs. Adverbs. Pronouns and determiners. Conjunctions and prepositions. Phrases. Clauses. Which and that. Grammar matters. Word choice. Levels and concentrations. Untying the negatives. Abbreviations. Spelling. Words matter. Punctuation</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249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b="1" dirty="0">
                <a:solidFill>
                  <a:srgbClr val="002060"/>
                </a:solidFill>
                <a:latin typeface="Times New Roman" panose="02020603050405020304" pitchFamily="18" charset="0"/>
                <a:cs typeface="Times New Roman" panose="02020603050405020304" pitchFamily="18" charset="0"/>
              </a:rPr>
              <a:t>Words matter</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en-GB" dirty="0">
                <a:solidFill>
                  <a:srgbClr val="002060"/>
                </a:solidFill>
                <a:latin typeface="Times New Roman" panose="02020603050405020304" pitchFamily="18" charset="0"/>
                <a:cs typeface="Times New Roman" panose="02020603050405020304" pitchFamily="18" charset="0"/>
              </a:rPr>
              <a:t>Word tips:</a:t>
            </a:r>
          </a:p>
          <a:p>
            <a:pPr>
              <a:buFont typeface="Wingdings" panose="05000000000000000000" pitchFamily="2" charset="2"/>
              <a:buChar char="Ø"/>
            </a:pPr>
            <a:r>
              <a:rPr lang="en-GB" dirty="0">
                <a:solidFill>
                  <a:srgbClr val="002060"/>
                </a:solidFill>
                <a:latin typeface="Times New Roman" panose="02020603050405020304" pitchFamily="18" charset="0"/>
                <a:cs typeface="Times New Roman" panose="02020603050405020304" pitchFamily="18" charset="0"/>
              </a:rPr>
              <a:t>Standardise all terms</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Maintain consistency in orders and viewpoints</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Check that the words mean what you want them to mean</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Adhere to </a:t>
            </a:r>
            <a:r>
              <a:rPr lang="en-US" dirty="0" err="1">
                <a:solidFill>
                  <a:srgbClr val="002060"/>
                </a:solidFill>
                <a:latin typeface="Times New Roman" panose="02020603050405020304" pitchFamily="18" charset="0"/>
                <a:cs typeface="Times New Roman" panose="02020603050405020304" pitchFamily="18" charset="0"/>
              </a:rPr>
              <a:t>humanising</a:t>
            </a:r>
            <a:r>
              <a:rPr lang="en-US" dirty="0">
                <a:solidFill>
                  <a:srgbClr val="002060"/>
                </a:solidFill>
                <a:latin typeface="Times New Roman" panose="02020603050405020304" pitchFamily="18" charset="0"/>
                <a:cs typeface="Times New Roman" panose="02020603050405020304" pitchFamily="18" charset="0"/>
              </a:rPr>
              <a:t> and non-emotive terms</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Avoid double or unnecessary negatives</a:t>
            </a:r>
          </a:p>
          <a:p>
            <a:pPr>
              <a:buFont typeface="Wingdings" panose="05000000000000000000" pitchFamily="2" charset="2"/>
              <a:buChar char="Ø"/>
            </a:pPr>
            <a:r>
              <a:rPr lang="en-GB" dirty="0">
                <a:solidFill>
                  <a:srgbClr val="002060"/>
                </a:solidFill>
                <a:latin typeface="Times New Roman" panose="02020603050405020304" pitchFamily="18" charset="0"/>
                <a:cs typeface="Times New Roman" panose="02020603050405020304" pitchFamily="18" charset="0"/>
              </a:rPr>
              <a:t>Only use standard abbreviations</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Spell check and proofread your paper</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5526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b="1" dirty="0">
                <a:solidFill>
                  <a:srgbClr val="002060"/>
                </a:solidFill>
                <a:latin typeface="Times New Roman" panose="02020603050405020304" pitchFamily="18" charset="0"/>
                <a:cs typeface="Times New Roman" panose="02020603050405020304" pitchFamily="18" charset="0"/>
              </a:rPr>
              <a:t>Punctuation matters</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en-GB" dirty="0">
                <a:solidFill>
                  <a:srgbClr val="002060"/>
                </a:solidFill>
                <a:latin typeface="Times New Roman" panose="02020603050405020304" pitchFamily="18" charset="0"/>
                <a:cs typeface="Times New Roman" panose="02020603050405020304" pitchFamily="18" charset="0"/>
              </a:rPr>
              <a:t>Checking out the punctuation:</a:t>
            </a:r>
          </a:p>
          <a:p>
            <a:pPr marL="0" indent="0">
              <a:buNone/>
            </a:pPr>
            <a:endParaRPr lang="en-GB"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End sentences with full stops</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Avoid colons and semicolons when possible</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Put commas and apostrophes in the correct places</a:t>
            </a:r>
          </a:p>
          <a:p>
            <a:pPr>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Eliminate all but the most essential hyphens and brackets</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7233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b="1" dirty="0">
                <a:solidFill>
                  <a:srgbClr val="002060"/>
                </a:solidFill>
                <a:latin typeface="Times New Roman" panose="02020603050405020304" pitchFamily="18" charset="0"/>
                <a:cs typeface="Times New Roman" panose="02020603050405020304" pitchFamily="18" charset="0"/>
              </a:rPr>
              <a:t>Sneaky plurals</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This convention of adding an “s” to form a plural works well for most words except words of Latin or Greek origin. For example, </a:t>
            </a:r>
            <a:r>
              <a:rPr lang="en-US" i="1" dirty="0">
                <a:solidFill>
                  <a:srgbClr val="002060"/>
                </a:solidFill>
                <a:latin typeface="Times New Roman" panose="02020603050405020304" pitchFamily="18" charset="0"/>
                <a:cs typeface="Times New Roman" panose="02020603050405020304" pitchFamily="18" charset="0"/>
              </a:rPr>
              <a:t>formulae </a:t>
            </a:r>
            <a:r>
              <a:rPr lang="en-US" dirty="0">
                <a:solidFill>
                  <a:srgbClr val="002060"/>
                </a:solidFill>
                <a:latin typeface="Times New Roman" panose="02020603050405020304" pitchFamily="18" charset="0"/>
                <a:cs typeface="Times New Roman" panose="02020603050405020304" pitchFamily="18" charset="0"/>
              </a:rPr>
              <a:t>is the plural of </a:t>
            </a:r>
            <a:r>
              <a:rPr lang="en-US" i="1" dirty="0">
                <a:solidFill>
                  <a:srgbClr val="002060"/>
                </a:solidFill>
                <a:latin typeface="Times New Roman" panose="02020603050405020304" pitchFamily="18" charset="0"/>
                <a:cs typeface="Times New Roman" panose="02020603050405020304" pitchFamily="18" charset="0"/>
              </a:rPr>
              <a:t>formula </a:t>
            </a:r>
            <a:r>
              <a:rPr lang="en-US" dirty="0">
                <a:solidFill>
                  <a:srgbClr val="002060"/>
                </a:solidFill>
                <a:latin typeface="Times New Roman" panose="02020603050405020304" pitchFamily="18" charset="0"/>
                <a:cs typeface="Times New Roman" panose="02020603050405020304" pitchFamily="18" charset="0"/>
              </a:rPr>
              <a:t>and </a:t>
            </a:r>
            <a:r>
              <a:rPr lang="en-US" i="1" dirty="0">
                <a:solidFill>
                  <a:srgbClr val="002060"/>
                </a:solidFill>
                <a:latin typeface="Times New Roman" panose="02020603050405020304" pitchFamily="18" charset="0"/>
                <a:cs typeface="Times New Roman" panose="02020603050405020304" pitchFamily="18" charset="0"/>
              </a:rPr>
              <a:t>criteria </a:t>
            </a:r>
            <a:r>
              <a:rPr lang="en-US" dirty="0">
                <a:solidFill>
                  <a:srgbClr val="002060"/>
                </a:solidFill>
                <a:latin typeface="Times New Roman" panose="02020603050405020304" pitchFamily="18" charset="0"/>
                <a:cs typeface="Times New Roman" panose="02020603050405020304" pitchFamily="18" charset="0"/>
              </a:rPr>
              <a:t>is the plural of </a:t>
            </a:r>
            <a:r>
              <a:rPr lang="en-US" i="1" dirty="0">
                <a:solidFill>
                  <a:srgbClr val="002060"/>
                </a:solidFill>
                <a:latin typeface="Times New Roman" panose="02020603050405020304" pitchFamily="18" charset="0"/>
                <a:cs typeface="Times New Roman" panose="02020603050405020304" pitchFamily="18" charset="0"/>
              </a:rPr>
              <a:t>criterion</a:t>
            </a:r>
            <a:r>
              <a:rPr lang="en-US" dirty="0">
                <a:solidFill>
                  <a:srgbClr val="002060"/>
                </a:solidFill>
                <a:latin typeface="Times New Roman" panose="02020603050405020304" pitchFamily="18" charset="0"/>
                <a:cs typeface="Times New Roman" panose="02020603050405020304" pitchFamily="18" charset="0"/>
              </a:rPr>
              <a:t>. Some obscure plurals to be on the look out for are those such as </a:t>
            </a:r>
            <a:r>
              <a:rPr lang="en-US" i="1" dirty="0">
                <a:solidFill>
                  <a:srgbClr val="002060"/>
                </a:solidFill>
                <a:latin typeface="Times New Roman" panose="02020603050405020304" pitchFamily="18" charset="0"/>
                <a:cs typeface="Times New Roman" panose="02020603050405020304" pitchFamily="18" charset="0"/>
              </a:rPr>
              <a:t>media, </a:t>
            </a:r>
            <a:r>
              <a:rPr lang="en-US" dirty="0">
                <a:solidFill>
                  <a:srgbClr val="002060"/>
                </a:solidFill>
                <a:latin typeface="Times New Roman" panose="02020603050405020304" pitchFamily="18" charset="0"/>
                <a:cs typeface="Times New Roman" panose="02020603050405020304" pitchFamily="18" charset="0"/>
              </a:rPr>
              <a:t>which is the plural of </a:t>
            </a:r>
            <a:r>
              <a:rPr lang="en-US" i="1" dirty="0">
                <a:solidFill>
                  <a:srgbClr val="002060"/>
                </a:solidFill>
                <a:latin typeface="Times New Roman" panose="02020603050405020304" pitchFamily="18" charset="0"/>
                <a:cs typeface="Times New Roman" panose="02020603050405020304" pitchFamily="18" charset="0"/>
              </a:rPr>
              <a:t>medium</a:t>
            </a:r>
            <a:r>
              <a:rPr lang="en-US" dirty="0">
                <a:solidFill>
                  <a:srgbClr val="002060"/>
                </a:solidFill>
                <a:latin typeface="Times New Roman" panose="02020603050405020304" pitchFamily="18" charset="0"/>
                <a:cs typeface="Times New Roman" panose="02020603050405020304" pitchFamily="18" charset="0"/>
              </a:rPr>
              <a:t>, and </a:t>
            </a:r>
            <a:r>
              <a:rPr lang="en-US" i="1" dirty="0">
                <a:solidFill>
                  <a:srgbClr val="002060"/>
                </a:solidFill>
                <a:latin typeface="Times New Roman" panose="02020603050405020304" pitchFamily="18" charset="0"/>
                <a:cs typeface="Times New Roman" panose="02020603050405020304" pitchFamily="18" charset="0"/>
              </a:rPr>
              <a:t>data </a:t>
            </a:r>
            <a:r>
              <a:rPr lang="en-US" dirty="0">
                <a:solidFill>
                  <a:srgbClr val="002060"/>
                </a:solidFill>
                <a:latin typeface="Times New Roman" panose="02020603050405020304" pitchFamily="18" charset="0"/>
                <a:cs typeface="Times New Roman" panose="02020603050405020304" pitchFamily="18" charset="0"/>
              </a:rPr>
              <a:t>which is the plural of the rarely used Latin word </a:t>
            </a:r>
            <a:r>
              <a:rPr lang="en-US" i="1" dirty="0">
                <a:solidFill>
                  <a:srgbClr val="002060"/>
                </a:solidFill>
                <a:latin typeface="Times New Roman" panose="02020603050405020304" pitchFamily="18" charset="0"/>
                <a:cs typeface="Times New Roman" panose="02020603050405020304" pitchFamily="18" charset="0"/>
              </a:rPr>
              <a:t>datum</a:t>
            </a:r>
            <a:r>
              <a:rPr lang="en-US" dirty="0">
                <a:solidFill>
                  <a:srgbClr val="002060"/>
                </a:solidFill>
                <a:latin typeface="Times New Roman" panose="02020603050405020304" pitchFamily="18" charset="0"/>
                <a:cs typeface="Times New Roman" panose="02020603050405020304" pitchFamily="18" charset="0"/>
              </a:rPr>
              <a:t>. In matching the word </a:t>
            </a:r>
            <a:r>
              <a:rPr lang="en-US" i="1" dirty="0">
                <a:solidFill>
                  <a:srgbClr val="002060"/>
                </a:solidFill>
                <a:latin typeface="Times New Roman" panose="02020603050405020304" pitchFamily="18" charset="0"/>
                <a:cs typeface="Times New Roman" panose="02020603050405020304" pitchFamily="18" charset="0"/>
              </a:rPr>
              <a:t>data </a:t>
            </a:r>
            <a:r>
              <a:rPr lang="en-US" dirty="0">
                <a:solidFill>
                  <a:srgbClr val="002060"/>
                </a:solidFill>
                <a:latin typeface="Times New Roman" panose="02020603050405020304" pitchFamily="18" charset="0"/>
                <a:cs typeface="Times New Roman" panose="02020603050405020304" pitchFamily="18" charset="0"/>
              </a:rPr>
              <a:t>with a verb, you must never write </a:t>
            </a:r>
            <a:r>
              <a:rPr lang="en-US" i="1" dirty="0">
                <a:solidFill>
                  <a:srgbClr val="002060"/>
                </a:solidFill>
                <a:latin typeface="Times New Roman" panose="02020603050405020304" pitchFamily="18" charset="0"/>
                <a:cs typeface="Times New Roman" panose="02020603050405020304" pitchFamily="18" charset="0"/>
              </a:rPr>
              <a:t>the data is </a:t>
            </a:r>
            <a:r>
              <a:rPr lang="en-US" dirty="0">
                <a:solidFill>
                  <a:srgbClr val="002060"/>
                </a:solidFill>
                <a:latin typeface="Times New Roman" panose="02020603050405020304" pitchFamily="18" charset="0"/>
                <a:cs typeface="Times New Roman" panose="02020603050405020304" pitchFamily="18" charset="0"/>
              </a:rPr>
              <a:t>but rather be grammatically correct and write </a:t>
            </a:r>
            <a:r>
              <a:rPr lang="en-US" i="1" dirty="0">
                <a:solidFill>
                  <a:srgbClr val="002060"/>
                </a:solidFill>
                <a:latin typeface="Times New Roman" panose="02020603050405020304" pitchFamily="18" charset="0"/>
                <a:cs typeface="Times New Roman" panose="02020603050405020304" pitchFamily="18" charset="0"/>
              </a:rPr>
              <a:t>the data are</a:t>
            </a:r>
            <a:r>
              <a:rPr lang="en-US" dirty="0">
                <a:solidFill>
                  <a:srgbClr val="002060"/>
                </a:solidFill>
                <a:latin typeface="Times New Roman" panose="02020603050405020304" pitchFamily="18" charset="0"/>
                <a:cs typeface="Times New Roman" panose="02020603050405020304" pitchFamily="18" charset="0"/>
              </a:rPr>
              <a:t>. However, if you are writing about a data bank, the noun </a:t>
            </a:r>
            <a:r>
              <a:rPr lang="en-US" i="1" dirty="0">
                <a:solidFill>
                  <a:srgbClr val="002060"/>
                </a:solidFill>
                <a:latin typeface="Times New Roman" panose="02020603050405020304" pitchFamily="18" charset="0"/>
                <a:cs typeface="Times New Roman" panose="02020603050405020304" pitchFamily="18" charset="0"/>
              </a:rPr>
              <a:t>bank </a:t>
            </a:r>
            <a:r>
              <a:rPr lang="en-US" dirty="0">
                <a:solidFill>
                  <a:srgbClr val="002060"/>
                </a:solidFill>
                <a:latin typeface="Times New Roman" panose="02020603050405020304" pitchFamily="18" charset="0"/>
                <a:cs typeface="Times New Roman" panose="02020603050405020304" pitchFamily="18" charset="0"/>
              </a:rPr>
              <a:t>is singular and so you write </a:t>
            </a:r>
            <a:r>
              <a:rPr lang="en-US" i="1" dirty="0">
                <a:solidFill>
                  <a:srgbClr val="002060"/>
                </a:solidFill>
                <a:latin typeface="Times New Roman" panose="02020603050405020304" pitchFamily="18" charset="0"/>
                <a:cs typeface="Times New Roman" panose="02020603050405020304" pitchFamily="18" charset="0"/>
              </a:rPr>
              <a:t>the data bank </a:t>
            </a:r>
            <a:r>
              <a:rPr lang="en-GB" i="1" dirty="0">
                <a:solidFill>
                  <a:srgbClr val="002060"/>
                </a:solidFill>
                <a:latin typeface="Times New Roman" panose="02020603050405020304" pitchFamily="18" charset="0"/>
                <a:cs typeface="Times New Roman" panose="02020603050405020304" pitchFamily="18" charset="0"/>
              </a:rPr>
              <a:t>is stored here</a:t>
            </a:r>
            <a:r>
              <a:rPr lang="en-GB" dirty="0">
                <a:solidFill>
                  <a:srgbClr val="002060"/>
                </a:solidFill>
                <a:latin typeface="Times New Roman" panose="02020603050405020304" pitchFamily="18" charset="0"/>
                <a:cs typeface="Times New Roman" panose="02020603050405020304" pitchFamily="18" charset="0"/>
              </a:rPr>
              <a:t>.</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0782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a:srcRect l="24575" t="29122" r="27992" b="14634"/>
          <a:stretch/>
        </p:blipFill>
        <p:spPr>
          <a:xfrm>
            <a:off x="941295" y="0"/>
            <a:ext cx="10286999" cy="6858000"/>
          </a:xfrm>
          <a:prstGeom prst="rect">
            <a:avLst/>
          </a:prstGeom>
        </p:spPr>
      </p:pic>
    </p:spTree>
    <p:extLst>
      <p:ext uri="{BB962C8B-B14F-4D97-AF65-F5344CB8AC3E}">
        <p14:creationId xmlns:p14="http://schemas.microsoft.com/office/powerpoint/2010/main" val="43352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Adjectives</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When two or more adjectives are used in a list, they are separated by a comma as in </a:t>
            </a:r>
            <a:r>
              <a:rPr lang="en-US" i="1" dirty="0">
                <a:solidFill>
                  <a:srgbClr val="002060"/>
                </a:solidFill>
                <a:latin typeface="Times New Roman" panose="02020603050405020304" pitchFamily="18" charset="0"/>
                <a:cs typeface="Times New Roman" panose="02020603050405020304" pitchFamily="18" charset="0"/>
              </a:rPr>
              <a:t>small</a:t>
            </a:r>
            <a:r>
              <a:rPr lang="en-US" dirty="0">
                <a:solidFill>
                  <a:srgbClr val="002060"/>
                </a:solidFill>
                <a:latin typeface="Times New Roman" panose="02020603050405020304" pitchFamily="18" charset="0"/>
                <a:cs typeface="Times New Roman" panose="02020603050405020304" pitchFamily="18" charset="0"/>
              </a:rPr>
              <a:t>, </a:t>
            </a:r>
            <a:r>
              <a:rPr lang="en-US" i="1" dirty="0">
                <a:solidFill>
                  <a:srgbClr val="002060"/>
                </a:solidFill>
                <a:latin typeface="Times New Roman" panose="02020603050405020304" pitchFamily="18" charset="0"/>
                <a:cs typeface="Times New Roman" panose="02020603050405020304" pitchFamily="18" charset="0"/>
              </a:rPr>
              <a:t>unrepresentative samples </a:t>
            </a:r>
            <a:r>
              <a:rPr lang="en-US" dirty="0">
                <a:solidFill>
                  <a:srgbClr val="002060"/>
                </a:solidFill>
                <a:latin typeface="Times New Roman" panose="02020603050405020304" pitchFamily="18" charset="0"/>
                <a:cs typeface="Times New Roman" panose="02020603050405020304" pitchFamily="18" charset="0"/>
              </a:rPr>
              <a:t>and in </a:t>
            </a:r>
            <a:r>
              <a:rPr lang="en-US" i="1" dirty="0">
                <a:solidFill>
                  <a:srgbClr val="002060"/>
                </a:solidFill>
                <a:latin typeface="Times New Roman" panose="02020603050405020304" pitchFamily="18" charset="0"/>
                <a:cs typeface="Times New Roman" panose="02020603050405020304" pitchFamily="18" charset="0"/>
              </a:rPr>
              <a:t>large</a:t>
            </a:r>
            <a:r>
              <a:rPr lang="en-US" dirty="0">
                <a:solidFill>
                  <a:srgbClr val="002060"/>
                </a:solidFill>
                <a:latin typeface="Times New Roman" panose="02020603050405020304" pitchFamily="18" charset="0"/>
                <a:cs typeface="Times New Roman" panose="02020603050405020304" pitchFamily="18" charset="0"/>
              </a:rPr>
              <a:t>, </a:t>
            </a:r>
            <a:r>
              <a:rPr lang="en-US" i="1" dirty="0">
                <a:solidFill>
                  <a:srgbClr val="002060"/>
                </a:solidFill>
                <a:latin typeface="Times New Roman" panose="02020603050405020304" pitchFamily="18" charset="0"/>
                <a:cs typeface="Times New Roman" panose="02020603050405020304" pitchFamily="18" charset="0"/>
              </a:rPr>
              <a:t>cross-sectional survey</a:t>
            </a:r>
            <a:r>
              <a:rPr lang="en-US" dirty="0">
                <a:solidFill>
                  <a:srgbClr val="002060"/>
                </a:solidFill>
                <a:latin typeface="Times New Roman" panose="02020603050405020304" pitchFamily="18" charset="0"/>
                <a:cs typeface="Times New Roman" panose="02020603050405020304" pitchFamily="18" charset="0"/>
              </a:rPr>
              <a:t>. However, when adjectives are joined with a noun to form a noun cluster, as in </a:t>
            </a:r>
            <a:r>
              <a:rPr lang="en-US" i="1" dirty="0">
                <a:solidFill>
                  <a:srgbClr val="002060"/>
                </a:solidFill>
                <a:latin typeface="Times New Roman" panose="02020603050405020304" pitchFamily="18" charset="0"/>
                <a:cs typeface="Times New Roman" panose="02020603050405020304" pitchFamily="18" charset="0"/>
              </a:rPr>
              <a:t>noninsulin dependent diabetes </a:t>
            </a:r>
            <a:r>
              <a:rPr lang="en-US" dirty="0">
                <a:solidFill>
                  <a:srgbClr val="002060"/>
                </a:solidFill>
                <a:latin typeface="Times New Roman" panose="02020603050405020304" pitchFamily="18" charset="0"/>
                <a:cs typeface="Times New Roman" panose="02020603050405020304" pitchFamily="18" charset="0"/>
              </a:rPr>
              <a:t>or </a:t>
            </a:r>
            <a:r>
              <a:rPr lang="en-US" i="1" dirty="0">
                <a:solidFill>
                  <a:srgbClr val="002060"/>
                </a:solidFill>
                <a:latin typeface="Times New Roman" panose="02020603050405020304" pitchFamily="18" charset="0"/>
                <a:cs typeface="Times New Roman" panose="02020603050405020304" pitchFamily="18" charset="0"/>
              </a:rPr>
              <a:t>effective weight loss intervention strategies </a:t>
            </a:r>
            <a:r>
              <a:rPr lang="en-US" dirty="0">
                <a:solidFill>
                  <a:srgbClr val="002060"/>
                </a:solidFill>
                <a:latin typeface="Times New Roman" panose="02020603050405020304" pitchFamily="18" charset="0"/>
                <a:cs typeface="Times New Roman" panose="02020603050405020304" pitchFamily="18" charset="0"/>
              </a:rPr>
              <a:t>no comma is needed. In some sentences, the adjective almost acts like a noun when it is the object of the sentence. For example, in the phrase </a:t>
            </a:r>
            <a:r>
              <a:rPr lang="en-US" i="1" dirty="0">
                <a:solidFill>
                  <a:srgbClr val="002060"/>
                </a:solidFill>
                <a:latin typeface="Times New Roman" panose="02020603050405020304" pitchFamily="18" charset="0"/>
                <a:cs typeface="Times New Roman" panose="02020603050405020304" pitchFamily="18" charset="0"/>
              </a:rPr>
              <a:t>self-reported weights may be unreliable</a:t>
            </a:r>
            <a:r>
              <a:rPr lang="en-US" dirty="0">
                <a:solidFill>
                  <a:srgbClr val="002060"/>
                </a:solidFill>
                <a:latin typeface="Times New Roman" panose="02020603050405020304" pitchFamily="18" charset="0"/>
                <a:cs typeface="Times New Roman" panose="02020603050405020304" pitchFamily="18" charset="0"/>
              </a:rPr>
              <a:t>, the word </a:t>
            </a:r>
            <a:r>
              <a:rPr lang="en-US" i="1" dirty="0">
                <a:solidFill>
                  <a:srgbClr val="002060"/>
                </a:solidFill>
                <a:latin typeface="Times New Roman" panose="02020603050405020304" pitchFamily="18" charset="0"/>
                <a:cs typeface="Times New Roman" panose="02020603050405020304" pitchFamily="18" charset="0"/>
              </a:rPr>
              <a:t>unreliable </a:t>
            </a:r>
            <a:r>
              <a:rPr lang="en-US" dirty="0">
                <a:solidFill>
                  <a:srgbClr val="002060"/>
                </a:solidFill>
                <a:latin typeface="Times New Roman" panose="02020603050405020304" pitchFamily="18" charset="0"/>
                <a:cs typeface="Times New Roman" panose="02020603050405020304" pitchFamily="18" charset="0"/>
              </a:rPr>
              <a:t>is an adjective that describes </a:t>
            </a:r>
            <a:r>
              <a:rPr lang="en-US" i="1" dirty="0">
                <a:solidFill>
                  <a:srgbClr val="002060"/>
                </a:solidFill>
                <a:latin typeface="Times New Roman" panose="02020603050405020304" pitchFamily="18" charset="0"/>
                <a:cs typeface="Times New Roman" panose="02020603050405020304" pitchFamily="18" charset="0"/>
              </a:rPr>
              <a:t>self-reported weights </a:t>
            </a:r>
            <a:r>
              <a:rPr lang="en-US" dirty="0">
                <a:solidFill>
                  <a:srgbClr val="002060"/>
                </a:solidFill>
                <a:latin typeface="Times New Roman" panose="02020603050405020304" pitchFamily="18" charset="0"/>
                <a:cs typeface="Times New Roman" panose="02020603050405020304" pitchFamily="18" charset="0"/>
              </a:rPr>
              <a:t>but it acts as the object of the </a:t>
            </a:r>
            <a:r>
              <a:rPr lang="en-GB" dirty="0">
                <a:solidFill>
                  <a:srgbClr val="002060"/>
                </a:solidFill>
                <a:latin typeface="Times New Roman" panose="02020603050405020304" pitchFamily="18" charset="0"/>
                <a:cs typeface="Times New Roman" panose="02020603050405020304" pitchFamily="18" charset="0"/>
              </a:rPr>
              <a:t>sentence.</a:t>
            </a:r>
          </a:p>
        </p:txBody>
      </p:sp>
    </p:spTree>
    <p:extLst>
      <p:ext uri="{BB962C8B-B14F-4D97-AF65-F5344CB8AC3E}">
        <p14:creationId xmlns:p14="http://schemas.microsoft.com/office/powerpoint/2010/main" val="193537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Verbs</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lnSpcReduction="10000"/>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To complicate matters even further, verbs can take an “active” or a “passive” form. Fortunately, computer grammar checkers often alert us if we use a passive verb form. One way to </a:t>
            </a:r>
            <a:r>
              <a:rPr lang="en-US" dirty="0" err="1">
                <a:solidFill>
                  <a:srgbClr val="002060"/>
                </a:solidFill>
                <a:latin typeface="Times New Roman" panose="02020603050405020304" pitchFamily="18" charset="0"/>
                <a:cs typeface="Times New Roman" panose="02020603050405020304" pitchFamily="18" charset="0"/>
              </a:rPr>
              <a:t>recognise</a:t>
            </a:r>
            <a:r>
              <a:rPr lang="en-US" dirty="0">
                <a:solidFill>
                  <a:srgbClr val="002060"/>
                </a:solidFill>
                <a:latin typeface="Times New Roman" panose="02020603050405020304" pitchFamily="18" charset="0"/>
                <a:cs typeface="Times New Roman" panose="02020603050405020304" pitchFamily="18" charset="0"/>
              </a:rPr>
              <a:t> the passive form without relying on computer alerts is that the verb is usually a cluster of several words and the subject often follows the verb rather than leading the sentence. For example, you can write that </a:t>
            </a:r>
            <a:r>
              <a:rPr lang="en-US" i="1" dirty="0">
                <a:solidFill>
                  <a:srgbClr val="002060"/>
                </a:solidFill>
                <a:latin typeface="Times New Roman" panose="02020603050405020304" pitchFamily="18" charset="0"/>
                <a:cs typeface="Times New Roman" panose="02020603050405020304" pitchFamily="18" charset="0"/>
              </a:rPr>
              <a:t>People are considered to be at higher risk for having heart disease if they are obese </a:t>
            </a:r>
            <a:r>
              <a:rPr lang="en-US" dirty="0">
                <a:solidFill>
                  <a:srgbClr val="002060"/>
                </a:solidFill>
                <a:latin typeface="Times New Roman" panose="02020603050405020304" pitchFamily="18" charset="0"/>
                <a:cs typeface="Times New Roman" panose="02020603050405020304" pitchFamily="18" charset="0"/>
              </a:rPr>
              <a:t>or that </a:t>
            </a:r>
            <a:r>
              <a:rPr lang="en-US" i="1" dirty="0">
                <a:solidFill>
                  <a:srgbClr val="002060"/>
                </a:solidFill>
                <a:latin typeface="Times New Roman" panose="02020603050405020304" pitchFamily="18" charset="0"/>
                <a:cs typeface="Times New Roman" panose="02020603050405020304" pitchFamily="18" charset="0"/>
              </a:rPr>
              <a:t>Obesity is a risk factor for heart disease</a:t>
            </a:r>
            <a:r>
              <a:rPr lang="en-US" dirty="0">
                <a:solidFill>
                  <a:srgbClr val="002060"/>
                </a:solidFill>
                <a:latin typeface="Times New Roman" panose="02020603050405020304" pitchFamily="18" charset="0"/>
                <a:cs typeface="Times New Roman" panose="02020603050405020304" pitchFamily="18" charset="0"/>
              </a:rPr>
              <a:t>. In the first sentence, the subject is </a:t>
            </a:r>
            <a:r>
              <a:rPr lang="en-US" i="1" dirty="0">
                <a:solidFill>
                  <a:srgbClr val="002060"/>
                </a:solidFill>
                <a:latin typeface="Times New Roman" panose="02020603050405020304" pitchFamily="18" charset="0"/>
                <a:cs typeface="Times New Roman" panose="02020603050405020304" pitchFamily="18" charset="0"/>
              </a:rPr>
              <a:t>people </a:t>
            </a:r>
            <a:r>
              <a:rPr lang="en-US" dirty="0">
                <a:solidFill>
                  <a:srgbClr val="002060"/>
                </a:solidFill>
                <a:latin typeface="Times New Roman" panose="02020603050405020304" pitchFamily="18" charset="0"/>
                <a:cs typeface="Times New Roman" panose="02020603050405020304" pitchFamily="18" charset="0"/>
              </a:rPr>
              <a:t>and there is a passive verb cluster </a:t>
            </a:r>
            <a:r>
              <a:rPr lang="en-US" i="1" dirty="0">
                <a:solidFill>
                  <a:srgbClr val="002060"/>
                </a:solidFill>
                <a:latin typeface="Times New Roman" panose="02020603050405020304" pitchFamily="18" charset="0"/>
                <a:cs typeface="Times New Roman" panose="02020603050405020304" pitchFamily="18" charset="0"/>
              </a:rPr>
              <a:t>are considered to be</a:t>
            </a:r>
            <a:r>
              <a:rPr lang="en-US" dirty="0">
                <a:solidFill>
                  <a:srgbClr val="002060"/>
                </a:solidFill>
                <a:latin typeface="Times New Roman" panose="02020603050405020304" pitchFamily="18" charset="0"/>
                <a:cs typeface="Times New Roman" panose="02020603050405020304" pitchFamily="18" charset="0"/>
              </a:rPr>
              <a:t>. However, the second sentence correctly has the subject </a:t>
            </a:r>
            <a:r>
              <a:rPr lang="en-US" i="1" dirty="0">
                <a:solidFill>
                  <a:srgbClr val="002060"/>
                </a:solidFill>
                <a:latin typeface="Times New Roman" panose="02020603050405020304" pitchFamily="18" charset="0"/>
                <a:cs typeface="Times New Roman" panose="02020603050405020304" pitchFamily="18" charset="0"/>
              </a:rPr>
              <a:t>obesity </a:t>
            </a:r>
            <a:r>
              <a:rPr lang="en-US" dirty="0">
                <a:solidFill>
                  <a:srgbClr val="002060"/>
                </a:solidFill>
                <a:latin typeface="Times New Roman" panose="02020603050405020304" pitchFamily="18" charset="0"/>
                <a:cs typeface="Times New Roman" panose="02020603050405020304" pitchFamily="18" charset="0"/>
              </a:rPr>
              <a:t>at the beginning and uses an active verb </a:t>
            </a:r>
            <a:r>
              <a:rPr lang="en-US" i="1" dirty="0">
                <a:solidFill>
                  <a:srgbClr val="002060"/>
                </a:solidFill>
                <a:latin typeface="Times New Roman" panose="02020603050405020304" pitchFamily="18" charset="0"/>
                <a:cs typeface="Times New Roman" panose="02020603050405020304" pitchFamily="18" charset="0"/>
              </a:rPr>
              <a:t>is</a:t>
            </a:r>
            <a:r>
              <a:rPr lang="en-US" dirty="0">
                <a:solidFill>
                  <a:srgbClr val="002060"/>
                </a:solidFill>
                <a:latin typeface="Times New Roman" panose="02020603050405020304" pitchFamily="18" charset="0"/>
                <a:cs typeface="Times New Roman" panose="02020603050405020304" pitchFamily="18" charset="0"/>
              </a:rPr>
              <a:t>. Use an active verb rather than a passive verb whenever possible.</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5220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a:srcRect l="19188" t="17071" r="17221" b="16179"/>
          <a:stretch/>
        </p:blipFill>
        <p:spPr>
          <a:xfrm>
            <a:off x="605117" y="242048"/>
            <a:ext cx="10868581" cy="6414247"/>
          </a:xfrm>
          <a:prstGeom prst="rect">
            <a:avLst/>
          </a:prstGeom>
        </p:spPr>
      </p:pic>
    </p:spTree>
    <p:extLst>
      <p:ext uri="{BB962C8B-B14F-4D97-AF65-F5344CB8AC3E}">
        <p14:creationId xmlns:p14="http://schemas.microsoft.com/office/powerpoint/2010/main" val="1019340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b="1" dirty="0">
                <a:solidFill>
                  <a:srgbClr val="002060"/>
                </a:solidFill>
                <a:latin typeface="Times New Roman" panose="02020603050405020304" pitchFamily="18" charset="0"/>
                <a:cs typeface="Times New Roman" panose="02020603050405020304" pitchFamily="18" charset="0"/>
              </a:rPr>
              <a:t>Abbreviations</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10000"/>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Abbreviations should also be avoided whenever possible. Unless your abbreviation refers to a standard measurement, such as cm or mm, the full term for which it stands should  precede its first use in the text. Once an abbreviation is defined, then you must use it throughout your paper in preference to the full expression. The uniform requirements for manuscripts5 states that only standard abbreviations should be used in the text and that abbreviations should not be used at all in the abstract and in the title. This is excellent advice. It is certainly not a good idea to invent your own abbreviations that the reader has to remember while reading your paper. It is even harder for readers when you invent two or three new abbreviations and use them throughout the paper. This practice of creating alphabet soup detracts from clarity and readability.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5493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b="1" dirty="0">
                <a:solidFill>
                  <a:srgbClr val="002060"/>
                </a:solidFill>
                <a:latin typeface="Times New Roman" panose="02020603050405020304" pitchFamily="18" charset="0"/>
                <a:cs typeface="Times New Roman" panose="02020603050405020304" pitchFamily="18" charset="0"/>
              </a:rPr>
              <a:t>Spelling</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Poor spelling must be avoided at all costs because it annoys readers, can be confusing if another meaning is attached to a word and, with the advent of computer programs with dictionaries and spell-checking facilities, is no longer excusable. Although some sympathy is often extended to researchers who have to write in English rather than their own language, most reviewers find incorrect spelling irritating. If you know that you are prone to spelling a word incorrectly, then you should search your paper for that word and replace </a:t>
            </a:r>
            <a:r>
              <a:rPr lang="en-GB" dirty="0">
                <a:solidFill>
                  <a:srgbClr val="002060"/>
                </a:solidFill>
                <a:latin typeface="Times New Roman" panose="02020603050405020304" pitchFamily="18" charset="0"/>
                <a:cs typeface="Times New Roman" panose="02020603050405020304" pitchFamily="18" charset="0"/>
              </a:rPr>
              <a:t>it correctly.</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6883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Be aware that the spell checker may not pick up an incorrectly spelt word if the form you have used is a valid sequence of letters. For example, you may type </a:t>
            </a:r>
            <a:r>
              <a:rPr lang="en-US" i="1" dirty="0">
                <a:solidFill>
                  <a:srgbClr val="002060"/>
                </a:solidFill>
                <a:latin typeface="Times New Roman" panose="02020603050405020304" pitchFamily="18" charset="0"/>
                <a:cs typeface="Times New Roman" panose="02020603050405020304" pitchFamily="18" charset="0"/>
              </a:rPr>
              <a:t>you </a:t>
            </a:r>
            <a:r>
              <a:rPr lang="en-US" dirty="0">
                <a:solidFill>
                  <a:srgbClr val="002060"/>
                </a:solidFill>
                <a:latin typeface="Times New Roman" panose="02020603050405020304" pitchFamily="18" charset="0"/>
                <a:cs typeface="Times New Roman" panose="02020603050405020304" pitchFamily="18" charset="0"/>
              </a:rPr>
              <a:t>instead of </a:t>
            </a:r>
            <a:r>
              <a:rPr lang="en-US" i="1" dirty="0">
                <a:solidFill>
                  <a:srgbClr val="002060"/>
                </a:solidFill>
                <a:latin typeface="Times New Roman" panose="02020603050405020304" pitchFamily="18" charset="0"/>
                <a:cs typeface="Times New Roman" panose="02020603050405020304" pitchFamily="18" charset="0"/>
              </a:rPr>
              <a:t>your </a:t>
            </a:r>
            <a:r>
              <a:rPr lang="en-US" dirty="0">
                <a:solidFill>
                  <a:srgbClr val="002060"/>
                </a:solidFill>
                <a:latin typeface="Times New Roman" panose="02020603050405020304" pitchFamily="18" charset="0"/>
                <a:cs typeface="Times New Roman" panose="02020603050405020304" pitchFamily="18" charset="0"/>
              </a:rPr>
              <a:t>or </a:t>
            </a:r>
            <a:r>
              <a:rPr lang="en-US" i="1" dirty="0">
                <a:solidFill>
                  <a:srgbClr val="002060"/>
                </a:solidFill>
                <a:latin typeface="Times New Roman" panose="02020603050405020304" pitchFamily="18" charset="0"/>
                <a:cs typeface="Times New Roman" panose="02020603050405020304" pitchFamily="18" charset="0"/>
              </a:rPr>
              <a:t>rates </a:t>
            </a:r>
            <a:r>
              <a:rPr lang="en-US" dirty="0">
                <a:solidFill>
                  <a:srgbClr val="002060"/>
                </a:solidFill>
                <a:latin typeface="Times New Roman" panose="02020603050405020304" pitchFamily="18" charset="0"/>
                <a:cs typeface="Times New Roman" panose="02020603050405020304" pitchFamily="18" charset="0"/>
              </a:rPr>
              <a:t>instead of </a:t>
            </a:r>
            <a:r>
              <a:rPr lang="en-US" i="1" dirty="0">
                <a:solidFill>
                  <a:srgbClr val="002060"/>
                </a:solidFill>
                <a:latin typeface="Times New Roman" panose="02020603050405020304" pitchFamily="18" charset="0"/>
                <a:cs typeface="Times New Roman" panose="02020603050405020304" pitchFamily="18" charset="0"/>
              </a:rPr>
              <a:t>rats</a:t>
            </a:r>
            <a:r>
              <a:rPr lang="en-US" dirty="0">
                <a:solidFill>
                  <a:srgbClr val="002060"/>
                </a:solidFill>
                <a:latin typeface="Times New Roman" panose="02020603050405020304" pitchFamily="18" charset="0"/>
                <a:cs typeface="Times New Roman" panose="02020603050405020304" pitchFamily="18" charset="0"/>
              </a:rPr>
              <a:t>. There is no substitute for careful proofreading, and careful peer reviewers and copy editors. You will also have to choose a spelling standard that is appropriate for the journal that you send your paper to. Some journals are quite specific about which dictionary to use, for example the </a:t>
            </a:r>
            <a:r>
              <a:rPr lang="en-US" i="1" dirty="0">
                <a:solidFill>
                  <a:srgbClr val="002060"/>
                </a:solidFill>
                <a:latin typeface="Times New Roman" panose="02020603050405020304" pitchFamily="18" charset="0"/>
                <a:cs typeface="Times New Roman" panose="02020603050405020304" pitchFamily="18" charset="0"/>
              </a:rPr>
              <a:t>BMJ </a:t>
            </a:r>
            <a:r>
              <a:rPr lang="en-US" dirty="0">
                <a:solidFill>
                  <a:srgbClr val="002060"/>
                </a:solidFill>
                <a:latin typeface="Times New Roman" panose="02020603050405020304" pitchFamily="18" charset="0"/>
                <a:cs typeface="Times New Roman" panose="02020603050405020304" pitchFamily="18" charset="0"/>
              </a:rPr>
              <a:t>recommends </a:t>
            </a:r>
            <a:r>
              <a:rPr lang="en-US" i="1" dirty="0">
                <a:solidFill>
                  <a:srgbClr val="002060"/>
                </a:solidFill>
                <a:latin typeface="Times New Roman" panose="02020603050405020304" pitchFamily="18" charset="0"/>
                <a:cs typeface="Times New Roman" panose="02020603050405020304" pitchFamily="18" charset="0"/>
              </a:rPr>
              <a:t>Chambers 21st century dictionary </a:t>
            </a:r>
            <a:r>
              <a:rPr lang="en-US" dirty="0">
                <a:solidFill>
                  <a:srgbClr val="002060"/>
                </a:solidFill>
                <a:latin typeface="Times New Roman" panose="02020603050405020304" pitchFamily="18" charset="0"/>
                <a:cs typeface="Times New Roman" panose="02020603050405020304" pitchFamily="18" charset="0"/>
              </a:rPr>
              <a:t>for general use and </a:t>
            </a:r>
            <a:r>
              <a:rPr lang="en-US" i="1" dirty="0" err="1">
                <a:solidFill>
                  <a:srgbClr val="002060"/>
                </a:solidFill>
                <a:latin typeface="Times New Roman" panose="02020603050405020304" pitchFamily="18" charset="0"/>
                <a:cs typeface="Times New Roman" panose="02020603050405020304" pitchFamily="18" charset="0"/>
              </a:rPr>
              <a:t>Dorlands</a:t>
            </a:r>
            <a:r>
              <a:rPr lang="en-US" i="1" dirty="0">
                <a:solidFill>
                  <a:srgbClr val="002060"/>
                </a:solidFill>
                <a:latin typeface="Times New Roman" panose="02020603050405020304" pitchFamily="18" charset="0"/>
                <a:cs typeface="Times New Roman" panose="02020603050405020304" pitchFamily="18" charset="0"/>
              </a:rPr>
              <a:t> dictionary </a:t>
            </a:r>
            <a:r>
              <a:rPr lang="en-US" dirty="0">
                <a:solidFill>
                  <a:srgbClr val="002060"/>
                </a:solidFill>
                <a:latin typeface="Times New Roman" panose="02020603050405020304" pitchFamily="18" charset="0"/>
                <a:cs typeface="Times New Roman" panose="02020603050405020304" pitchFamily="18" charset="0"/>
              </a:rPr>
              <a:t>for medical terms and the </a:t>
            </a:r>
            <a:r>
              <a:rPr lang="en-US" i="1" dirty="0">
                <a:solidFill>
                  <a:srgbClr val="002060"/>
                </a:solidFill>
                <a:latin typeface="Times New Roman" panose="02020603050405020304" pitchFamily="18" charset="0"/>
                <a:cs typeface="Times New Roman" panose="02020603050405020304" pitchFamily="18" charset="0"/>
              </a:rPr>
              <a:t>Australia and New Zealand Journal of Psychiatry </a:t>
            </a:r>
            <a:r>
              <a:rPr lang="en-US" dirty="0">
                <a:solidFill>
                  <a:srgbClr val="002060"/>
                </a:solidFill>
                <a:latin typeface="Times New Roman" panose="02020603050405020304" pitchFamily="18" charset="0"/>
                <a:cs typeface="Times New Roman" panose="02020603050405020304" pitchFamily="18" charset="0"/>
              </a:rPr>
              <a:t>requests that papers are spell-checked using the </a:t>
            </a:r>
            <a:r>
              <a:rPr lang="en-US" i="1" dirty="0">
                <a:solidFill>
                  <a:srgbClr val="002060"/>
                </a:solidFill>
                <a:latin typeface="Times New Roman" panose="02020603050405020304" pitchFamily="18" charset="0"/>
                <a:cs typeface="Times New Roman" panose="02020603050405020304" pitchFamily="18" charset="0"/>
              </a:rPr>
              <a:t>Macquarie dictionary</a:t>
            </a:r>
            <a:r>
              <a:rPr lang="en-US" dirty="0">
                <a:solidFill>
                  <a:srgbClr val="002060"/>
                </a:solidFill>
                <a:latin typeface="Times New Roman" panose="02020603050405020304" pitchFamily="18" charset="0"/>
                <a:cs typeface="Times New Roman" panose="02020603050405020304" pitchFamily="18" charset="0"/>
              </a:rPr>
              <a:t>.</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245896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933</Words>
  <Application>Microsoft Office PowerPoint</Application>
  <PresentationFormat>Широкоэкранный</PresentationFormat>
  <Paragraphs>28</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Calibri Light</vt:lpstr>
      <vt:lpstr>Times New Roman</vt:lpstr>
      <vt:lpstr>Wingdings</vt:lpstr>
      <vt:lpstr>Тема Office</vt:lpstr>
      <vt:lpstr>Accuracy in writing. Abbreviations. Academic vocabulary. Types of writing. Grammar. Nouns. Adjectives. Verbs. Adverbs. Pronouns and determiners. Conjunctions and prepositions. Phrases. Clauses. Which and that. Grammar matters. Word choice. Levels and concentrations. Untying the negatives. Abbreviations. Spelling. Words matter. Punctuation</vt:lpstr>
      <vt:lpstr>Sneaky plurals</vt:lpstr>
      <vt:lpstr>Презентация PowerPoint</vt:lpstr>
      <vt:lpstr>Adjectives</vt:lpstr>
      <vt:lpstr>Verbs</vt:lpstr>
      <vt:lpstr>Презентация PowerPoint</vt:lpstr>
      <vt:lpstr>Abbreviations</vt:lpstr>
      <vt:lpstr>Spelling</vt:lpstr>
      <vt:lpstr>Презентация PowerPoint</vt:lpstr>
      <vt:lpstr>Words matter</vt:lpstr>
      <vt:lpstr>Punctuation matters</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Dushaeva Kamilya</dc:creator>
  <cp:lastModifiedBy>Кажибекова Айым</cp:lastModifiedBy>
  <cp:revision>8</cp:revision>
  <dcterms:created xsi:type="dcterms:W3CDTF">2021-12-15T09:43:32Z</dcterms:created>
  <dcterms:modified xsi:type="dcterms:W3CDTF">2023-02-08T10:34:35Z</dcterms:modified>
</cp:coreProperties>
</file>